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302" r:id="rId3"/>
    <p:sldId id="330" r:id="rId4"/>
    <p:sldId id="322" r:id="rId5"/>
    <p:sldId id="321" r:id="rId6"/>
    <p:sldId id="326" r:id="rId7"/>
    <p:sldId id="327" r:id="rId8"/>
    <p:sldId id="329" r:id="rId9"/>
    <p:sldId id="331" r:id="rId10"/>
    <p:sldId id="333" r:id="rId11"/>
    <p:sldId id="332" r:id="rId12"/>
    <p:sldId id="346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03" r:id="rId26"/>
    <p:sldId id="298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Ink Free" panose="03080402000500000000" pitchFamily="66" charset="0"/>
      <p:regular r:id="rId37"/>
    </p:embeddedFont>
    <p:embeddedFont>
      <p:font typeface="Lucida Console" panose="020B0609040504020204" pitchFamily="49" charset="0"/>
      <p:regular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54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1262062"/>
            <a:ext cx="10985501" cy="537436"/>
          </a:xfrm>
          <a:prstGeom prst="rect">
            <a:avLst/>
          </a:prstGeom>
        </p:spPr>
        <p:txBody>
          <a:bodyPr anchor="t"/>
          <a:lstStyle>
            <a:lvl1pPr>
              <a:defRPr sz="4219" spc="-84"/>
            </a:lvl1pPr>
          </a:lstStyle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747110"/>
            <a:ext cx="10985501" cy="350543"/>
          </a:xfrm>
          <a:prstGeom prst="rect">
            <a:avLst/>
          </a:prstGeom>
        </p:spPr>
        <p:txBody>
          <a:bodyPr lIns="24383" tIns="24383" rIns="24383" bIns="24383"/>
          <a:lstStyle>
            <a:lvl1pPr defTabSz="321933">
              <a:defRPr sz="2084">
                <a:solidFill>
                  <a:srgbClr val="005493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450439"/>
            <a:ext cx="10985501" cy="3096005"/>
          </a:xfrm>
          <a:prstGeom prst="rect">
            <a:avLst/>
          </a:prstGeom>
        </p:spPr>
        <p:txBody>
          <a:bodyPr/>
          <a:lstStyle>
            <a:lvl1pPr marL="303599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1pPr>
            <a:lvl2pPr marL="73220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2pPr>
            <a:lvl3pPr marL="116081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3pPr>
            <a:lvl4pPr marL="158942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4pPr>
            <a:lvl5pPr marL="201803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1499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Calibri" charset="0"/>
              </a:rPr>
              <a:t>CS 4350: Fundamentals of Software Engineering</a:t>
            </a: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CS 5500: Foundations of Software Engineering</a:t>
            </a:r>
            <a:br>
              <a:rPr lang="en-US" altLang="en-US" sz="3200" dirty="0">
                <a:sym typeface="Calibri" charset="0"/>
              </a:rPr>
            </a:b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Lesson </a:t>
            </a:r>
            <a:r>
              <a:rPr lang="en-US" altLang="en-US" dirty="0">
                <a:sym typeface="Calibri" charset="0"/>
              </a:rPr>
              <a:t>3.4: Building a REST server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 Bell, John </a:t>
            </a:r>
            <a:r>
              <a:rPr lang="en-US" dirty="0" err="1"/>
              <a:t>Boyland</a:t>
            </a:r>
            <a:r>
              <a:rPr lang="en-US" dirty="0"/>
              <a:t>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E0F83-128C-4844-B1D8-8287D973A350}"/>
              </a:ext>
            </a:extLst>
          </p:cNvPr>
          <p:cNvSpPr/>
          <p:nvPr/>
        </p:nvSpPr>
        <p:spPr>
          <a:xfrm>
            <a:off x="705730" y="5869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2021 Jonathan Bell, John </a:t>
            </a:r>
            <a:r>
              <a:rPr lang="en-US" dirty="0" err="1">
                <a:solidFill>
                  <a:srgbClr val="5C5962"/>
                </a:solidFill>
              </a:rPr>
              <a:t>Boyland</a:t>
            </a:r>
            <a:r>
              <a:rPr lang="en-US" dirty="0">
                <a:solidFill>
                  <a:srgbClr val="5C5962"/>
                </a:solidFill>
              </a:rPr>
              <a:t> and Mitch Wand.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E218-33A7-4C03-8186-A9E354EA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exported by </a:t>
            </a:r>
            <a:r>
              <a:rPr lang="en-US" dirty="0" err="1"/>
              <a:t>transcriptManager</a:t>
            </a:r>
            <a:r>
              <a:rPr lang="en-US" dirty="0"/>
              <a:t>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68A2A-607F-4B33-A3C3-C57AB7CC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E8E580-99B0-4D05-B9A9-8CF911D8784D}"/>
              </a:ext>
            </a:extLst>
          </p:cNvPr>
          <p:cNvSpPr/>
          <p:nvPr/>
        </p:nvSpPr>
        <p:spPr>
          <a:xfrm>
            <a:off x="838200" y="1343818"/>
            <a:ext cx="87125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initializes the database with 4 students,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each with an empty transcript (handy for debugging)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initialize () 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returns a list of all the transcripts.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handy for debugging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getAll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 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creates an empty transcript for a student with this name,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and returns a fresh ID 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addStudent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name:string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gets transcript for given ID.  Returns undefined if missing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getTranscript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studentID:number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: Transcript 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returns list of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studentIDs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matching a given name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getStudentIDs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studentName:string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[]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303BB-1A7F-49E0-9A84-3B4258482D2C}"/>
              </a:ext>
            </a:extLst>
          </p:cNvPr>
          <p:cNvSpPr/>
          <p:nvPr/>
        </p:nvSpPr>
        <p:spPr>
          <a:xfrm>
            <a:off x="9028587" y="4180186"/>
            <a:ext cx="2743199" cy="1052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Pretty much one function to implement each of the actions in the protocol.</a:t>
            </a:r>
          </a:p>
        </p:txBody>
      </p:sp>
    </p:spTree>
    <p:extLst>
      <p:ext uri="{BB962C8B-B14F-4D97-AF65-F5344CB8AC3E}">
        <p14:creationId xmlns:p14="http://schemas.microsoft.com/office/powerpoint/2010/main" val="6616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E218-33A7-4C03-8186-A9E354EA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exported by </a:t>
            </a:r>
            <a:r>
              <a:rPr lang="en-US" dirty="0" err="1"/>
              <a:t>transcriptManager</a:t>
            </a:r>
            <a:r>
              <a:rPr lang="en-US" dirty="0"/>
              <a:t>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68A2A-607F-4B33-A3C3-C57AB7CC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E8E580-99B0-4D05-B9A9-8CF911D8784D}"/>
              </a:ext>
            </a:extLst>
          </p:cNvPr>
          <p:cNvSpPr/>
          <p:nvPr/>
        </p:nvSpPr>
        <p:spPr>
          <a:xfrm>
            <a:off x="838200" y="1343818"/>
            <a:ext cx="103526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deletes student with the given ID from the database.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throws exception if no such student. 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deleteStudent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studentID:StudentID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adds a grade for the given student in the given course.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throws error if student already has a grade in that course.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addGrade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course: Course, grade: number)  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returns the grade for the given student in the given course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throws an error if no such student or no such grade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getGrade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studentID:StudentID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course:Course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: number 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23A91-D48C-446B-9915-1F8238530261}"/>
              </a:ext>
            </a:extLst>
          </p:cNvPr>
          <p:cNvSpPr/>
          <p:nvPr/>
        </p:nvSpPr>
        <p:spPr>
          <a:xfrm>
            <a:off x="8388508" y="4805121"/>
            <a:ext cx="2743199" cy="1733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Could I have made this into a singleton with an interface that looks like this? Sure, but there doesn't seem to be any advantage to doing so.</a:t>
            </a:r>
          </a:p>
        </p:txBody>
      </p:sp>
    </p:spTree>
    <p:extLst>
      <p:ext uri="{BB962C8B-B14F-4D97-AF65-F5344CB8AC3E}">
        <p14:creationId xmlns:p14="http://schemas.microsoft.com/office/powerpoint/2010/main" val="29360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5F6F-6D79-4F7D-9515-5A405242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</a:t>
            </a:r>
            <a:r>
              <a:rPr lang="en-US" dirty="0" err="1"/>
              <a:t>transcriptManager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5C59-FAD1-4B31-AAB8-2E30A89E4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also wrote some tests for the transcript manager.</a:t>
            </a:r>
          </a:p>
          <a:p>
            <a:r>
              <a:rPr lang="en-US" dirty="0"/>
              <a:t>I'm a pretty good coder, so I didn't have too many tests initially.</a:t>
            </a:r>
          </a:p>
          <a:p>
            <a:r>
              <a:rPr lang="en-US" dirty="0"/>
              <a:t>However, when things went wrong, the first thing I did was to add some tests to </a:t>
            </a:r>
            <a:r>
              <a:rPr lang="en-US" dirty="0" err="1"/>
              <a:t>transcriptManager</a:t>
            </a:r>
            <a:r>
              <a:rPr lang="en-US" dirty="0"/>
              <a:t> to make sure that it was sending the right data back to the server.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301DD-1075-4B01-8535-527009DA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4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5711-344E-4F1B-ACD8-095D9340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F3C2F-F9DA-4222-BF16-BE32A125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0F8342-4462-4329-8F08-B452C7C6D9F7}"/>
              </a:ext>
            </a:extLst>
          </p:cNvPr>
          <p:cNvSpPr/>
          <p:nvPr/>
        </p:nvSpPr>
        <p:spPr>
          <a:xfrm>
            <a:off x="838200" y="1460599"/>
            <a:ext cx="103385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F00"/>
                </a:solidFill>
                <a:latin typeface="Lucida Console" panose="020B0609040504020204" pitchFamily="49" charset="0"/>
              </a:rPr>
              <a:t>wand@lenovo-2017 </a:t>
            </a:r>
            <a:r>
              <a:rPr lang="en-US" dirty="0">
                <a:solidFill>
                  <a:srgbClr val="BF00BF"/>
                </a:solidFill>
                <a:latin typeface="Lucida Console" panose="020B0609040504020204" pitchFamily="49" charset="0"/>
              </a:rPr>
              <a:t>MINGW64 </a:t>
            </a:r>
            <a:r>
              <a:rPr lang="en-US" dirty="0">
                <a:solidFill>
                  <a:srgbClr val="BFBF00"/>
                </a:solidFill>
                <a:latin typeface="Lucida Console" panose="020B0609040504020204" pitchFamily="49" charset="0"/>
              </a:rPr>
              <a:t>~/Demos/Transcript-Server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$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npm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 install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&lt;bunches of stuff...&gt;</a:t>
            </a:r>
          </a:p>
          <a:p>
            <a:endParaRPr lang="en-US" dirty="0">
              <a:solidFill>
                <a:srgbClr val="00BF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BF00"/>
                </a:solidFill>
                <a:latin typeface="Lucida Console" panose="020B0609040504020204" pitchFamily="49" charset="0"/>
              </a:rPr>
              <a:t>wand@lenovo-2017 </a:t>
            </a:r>
            <a:r>
              <a:rPr lang="en-US" dirty="0">
                <a:solidFill>
                  <a:srgbClr val="BF00BF"/>
                </a:solidFill>
                <a:latin typeface="Lucida Console" panose="020B0609040504020204" pitchFamily="49" charset="0"/>
              </a:rPr>
              <a:t>MINGW64 </a:t>
            </a:r>
            <a:r>
              <a:rPr lang="en-US" dirty="0">
                <a:solidFill>
                  <a:srgbClr val="BFBF00"/>
                </a:solidFill>
                <a:latin typeface="Lucida Console" panose="020B0609040504020204" pitchFamily="49" charset="0"/>
              </a:rPr>
              <a:t>~/Demos/Transcript-Server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$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npm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 run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run</a:t>
            </a:r>
            <a:endParaRPr lang="en-US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endParaRPr lang="en-US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&gt; transcript-server@2.0.0 run C:\Users\wand\Demos\Transcript-Server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&gt;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tsc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 &amp;&amp; node ./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dist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/index.js</a:t>
            </a:r>
          </a:p>
          <a:p>
            <a:endParaRPr lang="en-US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Initial list of transcripts: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[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  { student: {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studentID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: 1,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studentName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: '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avery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' }, grades: [] },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  { student: {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studentID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: 2,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studentName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: '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blake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' }, grades: [] },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  { student: {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studentID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: 3,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studentName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: '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blake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' }, grades: [] },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  { student: {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studentID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: 4, 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studentName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: '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casey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' }, grades: [] }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]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Express server now listening on localhost:4001</a:t>
            </a:r>
          </a:p>
        </p:txBody>
      </p:sp>
    </p:spTree>
    <p:extLst>
      <p:ext uri="{BB962C8B-B14F-4D97-AF65-F5344CB8AC3E}">
        <p14:creationId xmlns:p14="http://schemas.microsoft.com/office/powerpoint/2010/main" val="88263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A28C-DA21-4DCE-BA6D-346920B8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the server from the command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A3003-9B64-4EC3-981A-F76E79EE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CE1B7-4108-4B57-A252-ECDDB722A7FD}"/>
              </a:ext>
            </a:extLst>
          </p:cNvPr>
          <p:cNvSpPr/>
          <p:nvPr/>
        </p:nvSpPr>
        <p:spPr>
          <a:xfrm>
            <a:off x="838200" y="1642482"/>
            <a:ext cx="106140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F00"/>
                </a:solidFill>
                <a:latin typeface="Lucida Console" panose="020B0609040504020204" pitchFamily="49" charset="0"/>
              </a:rPr>
              <a:t>wand@lenovo-2017 </a:t>
            </a:r>
            <a:r>
              <a:rPr lang="en-US" dirty="0">
                <a:solidFill>
                  <a:srgbClr val="BF00BF"/>
                </a:solidFill>
                <a:latin typeface="Lucida Console" panose="020B0609040504020204" pitchFamily="49" charset="0"/>
              </a:rPr>
              <a:t>MINGW64 </a:t>
            </a:r>
            <a:r>
              <a:rPr lang="en-US" dirty="0">
                <a:solidFill>
                  <a:srgbClr val="BFBF00"/>
                </a:solidFill>
                <a:latin typeface="Lucida Console" panose="020B0609040504020204" pitchFamily="49" charset="0"/>
              </a:rPr>
              <a:t>~/Demos/Transcript-Server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$ curl -s -X GET localhost:4001/transcripts/3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{"student":{"studentID":3,"studentName":"blake"},"grades":[]}</a:t>
            </a:r>
          </a:p>
          <a:p>
            <a:r>
              <a:rPr lang="en-US" dirty="0">
                <a:solidFill>
                  <a:srgbClr val="00BF00"/>
                </a:solidFill>
                <a:latin typeface="Lucida Console" panose="020B0609040504020204" pitchFamily="49" charset="0"/>
              </a:rPr>
              <a:t>wand@lenovo-2017 </a:t>
            </a:r>
            <a:r>
              <a:rPr lang="en-US" dirty="0">
                <a:solidFill>
                  <a:srgbClr val="BF00BF"/>
                </a:solidFill>
                <a:latin typeface="Lucida Console" panose="020B0609040504020204" pitchFamily="49" charset="0"/>
              </a:rPr>
              <a:t>MINGW64 </a:t>
            </a:r>
            <a:r>
              <a:rPr lang="en-US" dirty="0">
                <a:solidFill>
                  <a:srgbClr val="BFBF00"/>
                </a:solidFill>
                <a:latin typeface="Lucida Console" panose="020B0609040504020204" pitchFamily="49" charset="0"/>
              </a:rPr>
              <a:t>~/Demos/Transcript-Server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$ curl -s -X POST localhost:4001/transcripts/3/cs100 -d grade=85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OK</a:t>
            </a:r>
          </a:p>
          <a:p>
            <a:r>
              <a:rPr lang="en-US" dirty="0">
                <a:solidFill>
                  <a:srgbClr val="00BF00"/>
                </a:solidFill>
                <a:latin typeface="Lucida Console" panose="020B0609040504020204" pitchFamily="49" charset="0"/>
              </a:rPr>
              <a:t>wand@lenovo-2017 </a:t>
            </a:r>
            <a:r>
              <a:rPr lang="en-US" dirty="0">
                <a:solidFill>
                  <a:srgbClr val="BF00BF"/>
                </a:solidFill>
                <a:latin typeface="Lucida Console" panose="020B0609040504020204" pitchFamily="49" charset="0"/>
              </a:rPr>
              <a:t>MINGW64 </a:t>
            </a:r>
            <a:r>
              <a:rPr lang="en-US" dirty="0">
                <a:solidFill>
                  <a:srgbClr val="BFBF00"/>
                </a:solidFill>
                <a:latin typeface="Lucida Console" panose="020B0609040504020204" pitchFamily="49" charset="0"/>
              </a:rPr>
              <a:t>~/Demos/Transcript-Server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$ curl -s -X GET localhost:4001/transcripts/3/cs100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{"studentID":3,"course":"cs100","grade":85}</a:t>
            </a:r>
          </a:p>
          <a:p>
            <a:r>
              <a:rPr lang="en-US" dirty="0">
                <a:solidFill>
                  <a:srgbClr val="00BF00"/>
                </a:solidFill>
                <a:latin typeface="Lucida Console" panose="020B0609040504020204" pitchFamily="49" charset="0"/>
              </a:rPr>
              <a:t>wand@lenovo-2017 </a:t>
            </a:r>
            <a:r>
              <a:rPr lang="en-US" dirty="0">
                <a:solidFill>
                  <a:srgbClr val="BF00BF"/>
                </a:solidFill>
                <a:latin typeface="Lucida Console" panose="020B0609040504020204" pitchFamily="49" charset="0"/>
              </a:rPr>
              <a:t>MINGW64 </a:t>
            </a:r>
            <a:r>
              <a:rPr lang="en-US" dirty="0">
                <a:solidFill>
                  <a:srgbClr val="BFBF00"/>
                </a:solidFill>
                <a:latin typeface="Lucida Console" panose="020B0609040504020204" pitchFamily="49" charset="0"/>
              </a:rPr>
              <a:t>~/Demos/Transcript-Server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$ curl -s -X GET localhost:4001/transcripts/3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{"student":{"studentID":3,"studentName":"blake"},"grades":[{"course":"cs100","grade":85}]}</a:t>
            </a:r>
          </a:p>
          <a:p>
            <a:endParaRPr lang="en-US" dirty="0">
              <a:solidFill>
                <a:srgbClr val="BFBF00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FBD83-C10E-479F-81A7-A3359784A3DF}"/>
              </a:ext>
            </a:extLst>
          </p:cNvPr>
          <p:cNvSpPr txBox="1"/>
          <p:nvPr/>
        </p:nvSpPr>
        <p:spPr>
          <a:xfrm>
            <a:off x="9580099" y="1020652"/>
            <a:ext cx="24477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We'll use 'curl' to send requests to the server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0853D-F0A0-464B-97B2-408D625BA838}"/>
              </a:ext>
            </a:extLst>
          </p:cNvPr>
          <p:cNvSpPr txBox="1"/>
          <p:nvPr/>
        </p:nvSpPr>
        <p:spPr>
          <a:xfrm>
            <a:off x="9580099" y="1854218"/>
            <a:ext cx="24477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Student #3 was </a:t>
            </a:r>
            <a:r>
              <a:rPr lang="en-US" dirty="0" err="1">
                <a:solidFill>
                  <a:schemeClr val="tx1"/>
                </a:solidFill>
              </a:rPr>
              <a:t>blake</a:t>
            </a:r>
            <a:r>
              <a:rPr lang="en-US" dirty="0">
                <a:solidFill>
                  <a:schemeClr val="tx1"/>
                </a:solidFill>
              </a:rPr>
              <a:t>.  Get his transcript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F5D4F-0465-468C-841B-2EEE129D6141}"/>
              </a:ext>
            </a:extLst>
          </p:cNvPr>
          <p:cNvSpPr txBox="1"/>
          <p:nvPr/>
        </p:nvSpPr>
        <p:spPr>
          <a:xfrm>
            <a:off x="9830973" y="2392382"/>
            <a:ext cx="244777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POST an 85 in cs100 for </a:t>
            </a:r>
            <a:r>
              <a:rPr lang="en-US" dirty="0" err="1">
                <a:solidFill>
                  <a:schemeClr val="tx1"/>
                </a:solidFill>
              </a:rPr>
              <a:t>blake</a:t>
            </a:r>
            <a:r>
              <a:rPr lang="en-US" dirty="0">
                <a:solidFill>
                  <a:schemeClr val="tx1"/>
                </a:solidFill>
              </a:rPr>
              <a:t>.  The –d tells curl to put this info in the body of the request.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2106E-C514-4FE2-8DA5-F9AB57F2E31B}"/>
              </a:ext>
            </a:extLst>
          </p:cNvPr>
          <p:cNvSpPr txBox="1"/>
          <p:nvPr/>
        </p:nvSpPr>
        <p:spPr>
          <a:xfrm>
            <a:off x="9580098" y="3375813"/>
            <a:ext cx="244777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What was </a:t>
            </a:r>
            <a:r>
              <a:rPr lang="en-US" dirty="0" err="1">
                <a:solidFill>
                  <a:schemeClr val="tx1"/>
                </a:solidFill>
              </a:rPr>
              <a:t>blake's</a:t>
            </a:r>
            <a:r>
              <a:rPr lang="en-US" dirty="0">
                <a:solidFill>
                  <a:schemeClr val="tx1"/>
                </a:solidFill>
              </a:rPr>
              <a:t> grade in cs100?  Answer comes back in JSON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6B65B-F0E2-41E4-9FBD-A0FF30C6F6A9}"/>
              </a:ext>
            </a:extLst>
          </p:cNvPr>
          <p:cNvSpPr txBox="1"/>
          <p:nvPr/>
        </p:nvSpPr>
        <p:spPr>
          <a:xfrm>
            <a:off x="9475763" y="5042693"/>
            <a:ext cx="24477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Look at </a:t>
            </a:r>
            <a:r>
              <a:rPr lang="en-US" dirty="0" err="1">
                <a:solidFill>
                  <a:schemeClr val="tx1"/>
                </a:solidFill>
              </a:rPr>
              <a:t>blake's</a:t>
            </a:r>
            <a:r>
              <a:rPr lang="en-US" dirty="0">
                <a:solidFill>
                  <a:schemeClr val="tx1"/>
                </a:solidFill>
              </a:rPr>
              <a:t> whole transcript</a:t>
            </a:r>
          </a:p>
        </p:txBody>
      </p:sp>
    </p:spTree>
    <p:extLst>
      <p:ext uri="{BB962C8B-B14F-4D97-AF65-F5344CB8AC3E}">
        <p14:creationId xmlns:p14="http://schemas.microsoft.com/office/powerpoint/2010/main" val="20061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A28C-DA21-4DCE-BA6D-346920B8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the server from the command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A3003-9B64-4EC3-981A-F76E79EE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CE1B7-4108-4B57-A252-ECDDB722A7FD}"/>
              </a:ext>
            </a:extLst>
          </p:cNvPr>
          <p:cNvSpPr/>
          <p:nvPr/>
        </p:nvSpPr>
        <p:spPr>
          <a:xfrm>
            <a:off x="1094402" y="1859339"/>
            <a:ext cx="106140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F00"/>
                </a:solidFill>
                <a:latin typeface="Lucida Console" panose="020B0609040504020204" pitchFamily="49" charset="0"/>
              </a:rPr>
              <a:t>wand@lenovo-2017 </a:t>
            </a:r>
            <a:r>
              <a:rPr lang="en-US" dirty="0">
                <a:solidFill>
                  <a:srgbClr val="BF00BF"/>
                </a:solidFill>
                <a:latin typeface="Lucida Console" panose="020B0609040504020204" pitchFamily="49" charset="0"/>
              </a:rPr>
              <a:t>MINGW64 </a:t>
            </a:r>
            <a:r>
              <a:rPr lang="en-US" dirty="0">
                <a:solidFill>
                  <a:srgbClr val="BFBF00"/>
                </a:solidFill>
                <a:latin typeface="Lucida Console" panose="020B0609040504020204" pitchFamily="49" charset="0"/>
              </a:rPr>
              <a:t>~/Demos/Transcript-Server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$ curl -s -X POST localhost:4001/transcripts -d name=zeta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{"studentID":5}</a:t>
            </a:r>
          </a:p>
          <a:p>
            <a:r>
              <a:rPr lang="en-US" dirty="0">
                <a:solidFill>
                  <a:srgbClr val="00BF00"/>
                </a:solidFill>
                <a:latin typeface="Lucida Console" panose="020B0609040504020204" pitchFamily="49" charset="0"/>
              </a:rPr>
              <a:t>wand@lenovo-2017 </a:t>
            </a:r>
            <a:r>
              <a:rPr lang="en-US" dirty="0">
                <a:solidFill>
                  <a:srgbClr val="BF00BF"/>
                </a:solidFill>
                <a:latin typeface="Lucida Console" panose="020B0609040504020204" pitchFamily="49" charset="0"/>
              </a:rPr>
              <a:t>MINGW64 </a:t>
            </a:r>
            <a:r>
              <a:rPr lang="en-US" dirty="0">
                <a:solidFill>
                  <a:srgbClr val="BFBF00"/>
                </a:solidFill>
                <a:latin typeface="Lucida Console" panose="020B0609040504020204" pitchFamily="49" charset="0"/>
              </a:rPr>
              <a:t>~/Demos/Transcript-Server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$ curl -s -X GET localhost:4001/transcripts/5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{"student":{"studentID":5,"studentName":"zeta"},"grades":[]}</a:t>
            </a:r>
          </a:p>
          <a:p>
            <a:r>
              <a:rPr lang="en-US" dirty="0">
                <a:solidFill>
                  <a:srgbClr val="00BF00"/>
                </a:solidFill>
                <a:latin typeface="Lucida Console" panose="020B0609040504020204" pitchFamily="49" charset="0"/>
              </a:rPr>
              <a:t>wand@lenovo-2017 </a:t>
            </a:r>
            <a:r>
              <a:rPr lang="en-US" dirty="0">
                <a:solidFill>
                  <a:srgbClr val="BF00BF"/>
                </a:solidFill>
                <a:latin typeface="Lucida Console" panose="020B0609040504020204" pitchFamily="49" charset="0"/>
              </a:rPr>
              <a:t>MINGW64 </a:t>
            </a:r>
            <a:r>
              <a:rPr lang="en-US" dirty="0">
                <a:solidFill>
                  <a:srgbClr val="BFBF00"/>
                </a:solidFill>
                <a:latin typeface="Lucida Console" panose="020B0609040504020204" pitchFamily="49" charset="0"/>
              </a:rPr>
              <a:t>~/Demos/Transcript-Server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$ curl -s -X GET localhost:4001/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studentids?name</a:t>
            </a:r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prstClr val="black"/>
                </a:solidFill>
                <a:latin typeface="Lucida Console" panose="020B0609040504020204" pitchFamily="49" charset="0"/>
              </a:rPr>
              <a:t>blake</a:t>
            </a:r>
            <a:endParaRPr lang="en-US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[2,3]</a:t>
            </a:r>
          </a:p>
          <a:p>
            <a:r>
              <a:rPr lang="en-US" dirty="0">
                <a:solidFill>
                  <a:srgbClr val="00BF00"/>
                </a:solidFill>
                <a:latin typeface="Lucida Console" panose="020B0609040504020204" pitchFamily="49" charset="0"/>
              </a:rPr>
              <a:t>wand@lenovo-2017 </a:t>
            </a:r>
            <a:r>
              <a:rPr lang="en-US" dirty="0">
                <a:solidFill>
                  <a:srgbClr val="BF00BF"/>
                </a:solidFill>
                <a:latin typeface="Lucida Console" panose="020B0609040504020204" pitchFamily="49" charset="0"/>
              </a:rPr>
              <a:t>MINGW64 </a:t>
            </a:r>
            <a:r>
              <a:rPr lang="en-US" dirty="0">
                <a:solidFill>
                  <a:srgbClr val="BFBF00"/>
                </a:solidFill>
                <a:latin typeface="Lucida Console" panose="020B0609040504020204" pitchFamily="49" charset="0"/>
              </a:rPr>
              <a:t>~/Demos/Transcript-Server</a:t>
            </a:r>
          </a:p>
          <a:p>
            <a:r>
              <a:rPr 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76B4F-0B90-4E53-BAB4-1978CD3A6B5E}"/>
              </a:ext>
            </a:extLst>
          </p:cNvPr>
          <p:cNvSpPr txBox="1"/>
          <p:nvPr/>
        </p:nvSpPr>
        <p:spPr>
          <a:xfrm>
            <a:off x="9517379" y="1662300"/>
            <a:ext cx="244777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Create a new student called zeta  Server responds with their id, wrapped in JSON.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86A06-81F6-4848-8790-262EE04C7E45}"/>
              </a:ext>
            </a:extLst>
          </p:cNvPr>
          <p:cNvSpPr txBox="1"/>
          <p:nvPr/>
        </p:nvSpPr>
        <p:spPr>
          <a:xfrm>
            <a:off x="9517380" y="3019990"/>
            <a:ext cx="24477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Look at zeta's transcript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4901E-A7E9-475A-AF16-953121C5525F}"/>
              </a:ext>
            </a:extLst>
          </p:cNvPr>
          <p:cNvSpPr txBox="1"/>
          <p:nvPr/>
        </p:nvSpPr>
        <p:spPr>
          <a:xfrm>
            <a:off x="9517379" y="3810128"/>
            <a:ext cx="24477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Which students are named '</a:t>
            </a:r>
            <a:r>
              <a:rPr lang="en-US" dirty="0" err="1">
                <a:solidFill>
                  <a:schemeClr val="tx1"/>
                </a:solidFill>
              </a:rPr>
              <a:t>blake</a:t>
            </a:r>
            <a:r>
              <a:rPr lang="en-US" dirty="0">
                <a:solidFill>
                  <a:schemeClr val="tx1"/>
                </a:solidFill>
              </a:rPr>
              <a:t>'?</a:t>
            </a:r>
          </a:p>
        </p:txBody>
      </p:sp>
    </p:spTree>
    <p:extLst>
      <p:ext uri="{BB962C8B-B14F-4D97-AF65-F5344CB8AC3E}">
        <p14:creationId xmlns:p14="http://schemas.microsoft.com/office/powerpoint/2010/main" val="1176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976E-0DDF-4703-BDFC-4A7F5EB8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an express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B4E7E-302D-4A14-85FE-1F17FA56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88376A-5810-4EFE-AB01-87F02D3409CE}"/>
              </a:ext>
            </a:extLst>
          </p:cNvPr>
          <p:cNvSpPr/>
          <p:nvPr/>
        </p:nvSpPr>
        <p:spPr>
          <a:xfrm>
            <a:off x="838200" y="1703630"/>
            <a:ext cx="96212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express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'express'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create the server, call it app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app: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express.Application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express();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the port to listen on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inputPort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4001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initialize the server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initializeServer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`Express server now listening on localhost: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inputPort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start the server listening on 4001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app.listen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inputPort,initializeServer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middleware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routes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B8A3C-6C48-463E-8A9D-9A78D7FE0E59}"/>
              </a:ext>
            </a:extLst>
          </p:cNvPr>
          <p:cNvSpPr txBox="1"/>
          <p:nvPr/>
        </p:nvSpPr>
        <p:spPr>
          <a:xfrm>
            <a:off x="8758310" y="461895"/>
            <a:ext cx="244777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Here is the null server. It listens on a port, but does nothing else.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E8D01-F151-463D-B2A6-C5FFB015D8CA}"/>
              </a:ext>
            </a:extLst>
          </p:cNvPr>
          <p:cNvSpPr txBox="1"/>
          <p:nvPr/>
        </p:nvSpPr>
        <p:spPr>
          <a:xfrm>
            <a:off x="6821655" y="3183049"/>
            <a:ext cx="24477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and a create SPOC for the input 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745B1-424F-4484-963A-8E369CD3C124}"/>
              </a:ext>
            </a:extLst>
          </p:cNvPr>
          <p:cNvSpPr txBox="1"/>
          <p:nvPr/>
        </p:nvSpPr>
        <p:spPr>
          <a:xfrm>
            <a:off x="9235563" y="4843996"/>
            <a:ext cx="244777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You could do other things here, like initialize the database.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2E2D6-7C91-4D74-B1C0-AAD142ED6C68}"/>
              </a:ext>
            </a:extLst>
          </p:cNvPr>
          <p:cNvSpPr txBox="1"/>
          <p:nvPr/>
        </p:nvSpPr>
        <p:spPr>
          <a:xfrm>
            <a:off x="6821656" y="2226296"/>
            <a:ext cx="24477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Create an instance of the 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92DFD7-C84E-4AE5-843F-F82528CD5698}"/>
              </a:ext>
            </a:extLst>
          </p:cNvPr>
          <p:cNvSpPr/>
          <p:nvPr/>
        </p:nvSpPr>
        <p:spPr>
          <a:xfrm>
            <a:off x="9269434" y="3183049"/>
            <a:ext cx="27431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Remember? Single Point of Control!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FEF9E-82F5-455A-89BA-95AA7D50575A}"/>
              </a:ext>
            </a:extLst>
          </p:cNvPr>
          <p:cNvSpPr txBox="1"/>
          <p:nvPr/>
        </p:nvSpPr>
        <p:spPr>
          <a:xfrm>
            <a:off x="6310531" y="5129283"/>
            <a:ext cx="244777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Tell the server to run </a:t>
            </a:r>
            <a:r>
              <a:rPr lang="en-US" dirty="0" err="1">
                <a:solidFill>
                  <a:schemeClr val="tx1"/>
                </a:solidFill>
              </a:rPr>
              <a:t>initializeServer</a:t>
            </a:r>
            <a:r>
              <a:rPr lang="en-US" dirty="0">
                <a:solidFill>
                  <a:schemeClr val="tx1"/>
                </a:solidFill>
              </a:rPr>
              <a:t>() and start listening on the input 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27424-71E8-46F6-B489-DE6291A59E2F}"/>
              </a:ext>
            </a:extLst>
          </p:cNvPr>
          <p:cNvSpPr txBox="1"/>
          <p:nvPr/>
        </p:nvSpPr>
        <p:spPr>
          <a:xfrm>
            <a:off x="3018694" y="6075144"/>
            <a:ext cx="24477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middleware and routes will go here</a:t>
            </a:r>
          </a:p>
        </p:txBody>
      </p:sp>
    </p:spTree>
    <p:extLst>
      <p:ext uri="{BB962C8B-B14F-4D97-AF65-F5344CB8AC3E}">
        <p14:creationId xmlns:p14="http://schemas.microsoft.com/office/powerpoint/2010/main" val="41573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1CE7-524C-40E3-8B41-24A4DCA1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the middleware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C8E56-8BB1-4189-BDDE-2E315235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20B03-80B0-491B-BF64-BC5F1C099EA0}"/>
              </a:ext>
            </a:extLst>
          </p:cNvPr>
          <p:cNvSpPr/>
          <p:nvPr/>
        </p:nvSpPr>
        <p:spPr>
          <a:xfrm>
            <a:off x="757897" y="1484433"/>
            <a:ext cx="1067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middleware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allow requests from any port or source.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import * as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cors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from '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cors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app.use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cors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for parsing application/json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app.use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express.json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for parsing application/x-www-form-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urlencoded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converts foo=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bar&amp;baz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=quux to {foo: 'bar',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: 'quux'}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app.use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express.urlencoded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({ extended: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})); 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13390-24D5-4C94-9830-95284CF9C801}"/>
              </a:ext>
            </a:extLst>
          </p:cNvPr>
          <p:cNvSpPr txBox="1"/>
          <p:nvPr/>
        </p:nvSpPr>
        <p:spPr>
          <a:xfrm>
            <a:off x="8315764" y="1594131"/>
            <a:ext cx="3445413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express creates a pipeline of plugins to parse and otherwise process the requests as they come in.  These plugins are called 'middleware'. </a:t>
            </a: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app.use</a:t>
            </a:r>
            <a:r>
              <a:rPr lang="en-US" dirty="0">
                <a:solidFill>
                  <a:schemeClr val="tx1"/>
                </a:solidFill>
              </a:rPr>
              <a:t>() installs a plugin in the processing pipeline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D0B1C-7D15-45F1-9FD6-B3AD8E9194C8}"/>
              </a:ext>
            </a:extLst>
          </p:cNvPr>
          <p:cNvSpPr txBox="1"/>
          <p:nvPr/>
        </p:nvSpPr>
        <p:spPr>
          <a:xfrm>
            <a:off x="8315764" y="4231470"/>
            <a:ext cx="344541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headers in each request determine which parsers are invoked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5AFA2-ACEE-442C-80C5-82431480C496}"/>
              </a:ext>
            </a:extLst>
          </p:cNvPr>
          <p:cNvSpPr txBox="1"/>
          <p:nvPr/>
        </p:nvSpPr>
        <p:spPr>
          <a:xfrm>
            <a:off x="4373293" y="5294522"/>
            <a:ext cx="3445413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You will see blog posts telling you to install 'body-parser'.  Don't bother; this is now part of express itself.</a:t>
            </a:r>
          </a:p>
        </p:txBody>
      </p:sp>
    </p:spTree>
    <p:extLst>
      <p:ext uri="{BB962C8B-B14F-4D97-AF65-F5344CB8AC3E}">
        <p14:creationId xmlns:p14="http://schemas.microsoft.com/office/powerpoint/2010/main" val="213914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DB3C-ACE2-43FE-9B0B-C5424668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a route for each request in the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26F8A-6039-484B-8AF5-DCA8335C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9A765-C721-4C9C-84AC-80540D28E3A1}"/>
              </a:ext>
            </a:extLst>
          </p:cNvPr>
          <p:cNvSpPr/>
          <p:nvPr/>
        </p:nvSpPr>
        <p:spPr>
          <a:xfrm>
            <a:off x="958948" y="190690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GET /transcripts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app.get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'/transcripts'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req,res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'Handling GET/transcripts'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data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db.getAll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console.log(data)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res.status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).send(data)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62570-8748-4D3C-8887-96EBF7ABC8CB}"/>
              </a:ext>
            </a:extLst>
          </p:cNvPr>
          <p:cNvSpPr txBox="1"/>
          <p:nvPr/>
        </p:nvSpPr>
        <p:spPr>
          <a:xfrm>
            <a:off x="7232549" y="2870438"/>
            <a:ext cx="37261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Here we've installed a handler for requests of the form GET /transcripts.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7C07D-29E7-4092-81F9-53A26201A455}"/>
              </a:ext>
            </a:extLst>
          </p:cNvPr>
          <p:cNvSpPr txBox="1"/>
          <p:nvPr/>
        </p:nvSpPr>
        <p:spPr>
          <a:xfrm>
            <a:off x="7232550" y="1306738"/>
            <a:ext cx="344541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routes follow the middleware.  Each route is a handler for requests whose path matches the path in the route.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C0B2C-5737-40F7-A3A6-70B0F3331BB7}"/>
              </a:ext>
            </a:extLst>
          </p:cNvPr>
          <p:cNvSpPr txBox="1"/>
          <p:nvPr/>
        </p:nvSpPr>
        <p:spPr>
          <a:xfrm>
            <a:off x="7232549" y="3880141"/>
            <a:ext cx="344541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second argument to </a:t>
            </a:r>
            <a:r>
              <a:rPr lang="en-US" dirty="0" err="1">
                <a:solidFill>
                  <a:schemeClr val="tx1"/>
                </a:solidFill>
              </a:rPr>
              <a:t>app.get</a:t>
            </a:r>
            <a:r>
              <a:rPr lang="en-US" dirty="0">
                <a:solidFill>
                  <a:schemeClr val="tx1"/>
                </a:solidFill>
              </a:rPr>
              <a:t> is always a function of two arguments: the request and the response.  Here we don't need to look any closer at the request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7A7AA-F0FA-4A85-A781-0CB5638DBE89}"/>
              </a:ext>
            </a:extLst>
          </p:cNvPr>
          <p:cNvSpPr txBox="1"/>
          <p:nvPr/>
        </p:nvSpPr>
        <p:spPr>
          <a:xfrm>
            <a:off x="3066168" y="3854978"/>
            <a:ext cx="34454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In the response, set the status to 200 ("OK") and send the data.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C1647-C0D3-4A3A-A3E0-FE9CCD63A3B5}"/>
              </a:ext>
            </a:extLst>
          </p:cNvPr>
          <p:cNvSpPr/>
          <p:nvPr/>
        </p:nvSpPr>
        <p:spPr>
          <a:xfrm>
            <a:off x="1056802" y="4923853"/>
            <a:ext cx="3798419" cy="1525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I put in console.log(data) so I could check what was going on by looking at the server console.  You might or might not want to keep this level of logging when you hand in a server.</a:t>
            </a:r>
          </a:p>
        </p:txBody>
      </p:sp>
    </p:spTree>
    <p:extLst>
      <p:ext uri="{BB962C8B-B14F-4D97-AF65-F5344CB8AC3E}">
        <p14:creationId xmlns:p14="http://schemas.microsoft.com/office/powerpoint/2010/main" val="40545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B5AD-2EA8-4A81-95E3-144C9F85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/transcripts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4EE55-AB7E-4155-B97D-84D05C89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AC15E8-5F7C-4FA9-B6AE-698D0FFE15C5}"/>
              </a:ext>
            </a:extLst>
          </p:cNvPr>
          <p:cNvSpPr/>
          <p:nvPr/>
        </p:nvSpPr>
        <p:spPr>
          <a:xfrm>
            <a:off x="1036319" y="1605620"/>
            <a:ext cx="10442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app.post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'/transcripts'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req,res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use req.body.name to get the value of the post parameter</a:t>
            </a: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// (in the body)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: string = req.body.name;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db.addStudent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`Handling POST/transcripts name=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, id=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res.status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).send({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B56B5-6FAC-4DE5-8D45-00A7AE7075C0}"/>
              </a:ext>
            </a:extLst>
          </p:cNvPr>
          <p:cNvSpPr txBox="1"/>
          <p:nvPr/>
        </p:nvSpPr>
        <p:spPr>
          <a:xfrm>
            <a:off x="7816359" y="1109988"/>
            <a:ext cx="3909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Here we've installed a handler for requests of the form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POST</a:t>
            </a:r>
            <a:r>
              <a:rPr lang="en-US" dirty="0">
                <a:solidFill>
                  <a:schemeClr val="tx1"/>
                </a:solidFill>
              </a:rPr>
              <a:t> /transcripts.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1C4A5-CA52-42D0-859A-49B8E8CA9A42}"/>
              </a:ext>
            </a:extLst>
          </p:cNvPr>
          <p:cNvSpPr txBox="1"/>
          <p:nvPr/>
        </p:nvSpPr>
        <p:spPr>
          <a:xfrm>
            <a:off x="7169785" y="4095705"/>
            <a:ext cx="372618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Send some JSON back to the client.  The argument to send must be either a string or some JSON; not a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093D2-8C81-4945-AD77-8DBD225597B8}"/>
              </a:ext>
            </a:extLst>
          </p:cNvPr>
          <p:cNvSpPr txBox="1"/>
          <p:nvPr/>
        </p:nvSpPr>
        <p:spPr>
          <a:xfrm>
            <a:off x="7192686" y="2388848"/>
            <a:ext cx="37261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 err="1">
                <a:solidFill>
                  <a:schemeClr val="tx1"/>
                </a:solidFill>
              </a:rPr>
              <a:t>req.body</a:t>
            </a:r>
            <a:r>
              <a:rPr lang="en-US" dirty="0">
                <a:solidFill>
                  <a:schemeClr val="tx1"/>
                </a:solidFill>
              </a:rPr>
              <a:t>.&lt;whatever&gt; to get the value of a post parameter in the body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DAEF7-3C60-418B-BB72-6A498B5A6D6F}"/>
              </a:ext>
            </a:extLst>
          </p:cNvPr>
          <p:cNvSpPr txBox="1"/>
          <p:nvPr/>
        </p:nvSpPr>
        <p:spPr>
          <a:xfrm>
            <a:off x="7169786" y="3272841"/>
            <a:ext cx="37261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Call the database to add the student to the database.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BA304F-0CA7-40FF-A99D-B8D9E52A63A5}"/>
              </a:ext>
            </a:extLst>
          </p:cNvPr>
          <p:cNvSpPr/>
          <p:nvPr/>
        </p:nvSpPr>
        <p:spPr>
          <a:xfrm>
            <a:off x="4724400" y="4818764"/>
            <a:ext cx="2743199" cy="867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ALWAYS need to worry about that!  Our later routes are more careful...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46EF76-786C-4466-A483-D0D10D94DF4D}"/>
              </a:ext>
            </a:extLst>
          </p:cNvPr>
          <p:cNvSpPr/>
          <p:nvPr/>
        </p:nvSpPr>
        <p:spPr>
          <a:xfrm>
            <a:off x="1801270" y="4818764"/>
            <a:ext cx="2743199" cy="867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What if the name parameter is missing?  Good question!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FE6CCB-DDD5-43D3-977D-DD76AC64395D}"/>
              </a:ext>
            </a:extLst>
          </p:cNvPr>
          <p:cNvSpPr/>
          <p:nvPr/>
        </p:nvSpPr>
        <p:spPr>
          <a:xfrm>
            <a:off x="4724399" y="5839988"/>
            <a:ext cx="2743199" cy="867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Finger exercise: fix this route to do something more reasonable.</a:t>
            </a:r>
          </a:p>
        </p:txBody>
      </p:sp>
    </p:spTree>
    <p:extLst>
      <p:ext uri="{BB962C8B-B14F-4D97-AF65-F5344CB8AC3E}">
        <p14:creationId xmlns:p14="http://schemas.microsoft.com/office/powerpoint/2010/main" val="8475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 you should be prepared to:</a:t>
            </a:r>
          </a:p>
          <a:p>
            <a:pPr lvl="1"/>
            <a:r>
              <a:rPr lang="en-US" dirty="0"/>
              <a:t>Explain the structure of a server in express.js</a:t>
            </a:r>
          </a:p>
          <a:p>
            <a:pPr lvl="1"/>
            <a:r>
              <a:rPr lang="en-US" dirty="0"/>
              <a:t>Define 'middleware' and 'route' in the context of an express.js server</a:t>
            </a:r>
          </a:p>
          <a:p>
            <a:pPr lvl="1"/>
            <a:r>
              <a:rPr lang="en-US" dirty="0"/>
              <a:t>Build a server for a simple REST protocol in express.js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3D69-5AC5-4D00-A86B-A5D4D776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/transcripts/:id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61D21-9AFA-4DFE-B127-D8366E94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6220D-4418-48DC-AC57-5F83CDA244D0}"/>
              </a:ext>
            </a:extLst>
          </p:cNvPr>
          <p:cNvSpPr/>
          <p:nvPr/>
        </p:nvSpPr>
        <p:spPr>
          <a:xfrm>
            <a:off x="767862" y="1639787"/>
            <a:ext cx="9473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GET  /transcripts/:id           -- 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returns transcript for student with given ID.  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Fails with a 404 if no such student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req.params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will look like {"id": 301}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app.get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'/transcripts/:id'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req,res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req.params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to get components of the path (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eg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: /transcripts/301)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id = req.params.id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`Handling GET /transcripts/:id 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theTranscript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db.getTranscript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(id));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theTranscript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===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undefined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res.status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404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).send(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`No student with id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res.status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).send(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theTranscript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730D4-D965-4150-BDBE-407FA52C1A79}"/>
              </a:ext>
            </a:extLst>
          </p:cNvPr>
          <p:cNvSpPr txBox="1"/>
          <p:nvPr/>
        </p:nvSpPr>
        <p:spPr>
          <a:xfrm>
            <a:off x="7662203" y="2095155"/>
            <a:ext cx="34454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 err="1">
                <a:solidFill>
                  <a:schemeClr val="tx1"/>
                </a:solidFill>
              </a:rPr>
              <a:t>req.params</a:t>
            </a:r>
            <a:r>
              <a:rPr lang="en-US" dirty="0">
                <a:solidFill>
                  <a:schemeClr val="tx1"/>
                </a:solidFill>
              </a:rPr>
              <a:t> to extract the 301 from /transcripts/301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398B3-17AB-4998-B2C3-407B18F40D8E}"/>
              </a:ext>
            </a:extLst>
          </p:cNvPr>
          <p:cNvSpPr txBox="1"/>
          <p:nvPr/>
        </p:nvSpPr>
        <p:spPr>
          <a:xfrm>
            <a:off x="7923627" y="4129628"/>
            <a:ext cx="34454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Here we are relying on the error behavior of </a:t>
            </a:r>
            <a:r>
              <a:rPr lang="en-US" dirty="0" err="1">
                <a:solidFill>
                  <a:schemeClr val="tx1"/>
                </a:solidFill>
              </a:rPr>
              <a:t>getTranscript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46A750-01C9-41F4-BF98-71587C95A43C}"/>
              </a:ext>
            </a:extLst>
          </p:cNvPr>
          <p:cNvSpPr/>
          <p:nvPr/>
        </p:nvSpPr>
        <p:spPr>
          <a:xfrm>
            <a:off x="7719349" y="5071928"/>
            <a:ext cx="3302688" cy="17678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What do you think will happen if we do a GET /transcripts/xyzzy ?  Why?  Try the experiment and see what happens.  Can you explain why the server behaves the way it does?</a:t>
            </a:r>
          </a:p>
        </p:txBody>
      </p:sp>
    </p:spTree>
    <p:extLst>
      <p:ext uri="{BB962C8B-B14F-4D97-AF65-F5344CB8AC3E}">
        <p14:creationId xmlns:p14="http://schemas.microsoft.com/office/powerpoint/2010/main" val="17243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D1E7-5602-417A-9AED-54E18F7B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/</a:t>
            </a:r>
            <a:r>
              <a:rPr lang="en-US" dirty="0" err="1"/>
              <a:t>studentids?name</a:t>
            </a:r>
            <a:r>
              <a:rPr lang="en-US" dirty="0"/>
              <a:t>=</a:t>
            </a:r>
            <a:r>
              <a:rPr lang="en-US" dirty="0" err="1"/>
              <a:t>theName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AA33C-72BD-4D2F-A0D9-64017BE0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5F909D-8CA6-4C5C-9AD1-1DAC6D4933FE}"/>
              </a:ext>
            </a:extLst>
          </p:cNvPr>
          <p:cNvSpPr/>
          <p:nvPr/>
        </p:nvSpPr>
        <p:spPr>
          <a:xfrm>
            <a:off x="838200" y="1763545"/>
            <a:ext cx="8861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app.get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studentids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(req, res)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// use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req.query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to get value of the parameter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req.query.name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string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`Handling GET 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studentids?name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ids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db.getStudentIDs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`ids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ids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res.status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).send(ids)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B1125-6D19-43DB-A92A-DB15D35776CE}"/>
              </a:ext>
            </a:extLst>
          </p:cNvPr>
          <p:cNvSpPr txBox="1"/>
          <p:nvPr/>
        </p:nvSpPr>
        <p:spPr>
          <a:xfrm>
            <a:off x="7916479" y="3028134"/>
            <a:ext cx="344541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If the original request is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studentids?name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 err="1">
                <a:solidFill>
                  <a:schemeClr val="tx1"/>
                </a:solidFill>
              </a:rPr>
              <a:t>blake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then the value of </a:t>
            </a:r>
            <a:r>
              <a:rPr lang="en-US" dirty="0" err="1">
                <a:solidFill>
                  <a:schemeClr val="tx1"/>
                </a:solidFill>
              </a:rPr>
              <a:t>req.query</a:t>
            </a:r>
            <a:r>
              <a:rPr lang="en-US" dirty="0">
                <a:solidFill>
                  <a:schemeClr val="tx1"/>
                </a:solidFill>
              </a:rPr>
              <a:t> will be {name: "</a:t>
            </a:r>
            <a:r>
              <a:rPr lang="en-US" dirty="0" err="1">
                <a:solidFill>
                  <a:schemeClr val="tx1"/>
                </a:solidFill>
              </a:rPr>
              <a:t>blake</a:t>
            </a:r>
            <a:r>
              <a:rPr lang="en-US" dirty="0">
                <a:solidFill>
                  <a:schemeClr val="tx1"/>
                </a:solidFill>
              </a:rPr>
              <a:t>"}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C4C82-93C2-4AB9-A1B8-E487E001FCA1}"/>
              </a:ext>
            </a:extLst>
          </p:cNvPr>
          <p:cNvSpPr txBox="1"/>
          <p:nvPr/>
        </p:nvSpPr>
        <p:spPr>
          <a:xfrm>
            <a:off x="7908387" y="1693190"/>
            <a:ext cx="34454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 err="1">
                <a:solidFill>
                  <a:schemeClr val="tx1"/>
                </a:solidFill>
              </a:rPr>
              <a:t>req.query</a:t>
            </a:r>
            <a:r>
              <a:rPr lang="en-US" dirty="0">
                <a:solidFill>
                  <a:schemeClr val="tx1"/>
                </a:solidFill>
              </a:rPr>
              <a:t> to get the values of query parameters</a:t>
            </a:r>
          </a:p>
        </p:txBody>
      </p:sp>
    </p:spTree>
    <p:extLst>
      <p:ext uri="{BB962C8B-B14F-4D97-AF65-F5344CB8AC3E}">
        <p14:creationId xmlns:p14="http://schemas.microsoft.com/office/powerpoint/2010/main" val="3835496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69C1-33C9-4523-966B-FD9ABD9B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/transcripts/:id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5A03A-71ED-4512-9FFE-AFD95CDB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CC6F72-827E-4D0A-9331-4827BD7B9943}"/>
              </a:ext>
            </a:extLst>
          </p:cNvPr>
          <p:cNvSpPr/>
          <p:nvPr/>
        </p:nvSpPr>
        <p:spPr>
          <a:xfrm>
            <a:off x="838200" y="1737598"/>
            <a:ext cx="90302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DELETE /transcripts/:ID          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deletes transcript for student with the given ID, 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fails with 404 if no such student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app.delete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'/transcripts/:id'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req,res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id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(req.params.id)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`Handling DEL /transcripts, id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db.deleteStudent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(id);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res.sendStatus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(e)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res.status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404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).send(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e.toString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A8D7E-B9B7-49D4-B74C-EDCB0CF4A10C}"/>
              </a:ext>
            </a:extLst>
          </p:cNvPr>
          <p:cNvSpPr txBox="1"/>
          <p:nvPr/>
        </p:nvSpPr>
        <p:spPr>
          <a:xfrm>
            <a:off x="6740182" y="3780601"/>
            <a:ext cx="344541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You should surround anything that might fail in a try/catch.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You can transmit your own error message or rely on </a:t>
            </a:r>
            <a:r>
              <a:rPr lang="en-US" dirty="0" err="1">
                <a:solidFill>
                  <a:schemeClr val="tx1"/>
                </a:solidFill>
              </a:rPr>
              <a:t>e.toString</a:t>
            </a:r>
            <a:r>
              <a:rPr lang="en-US" dirty="0">
                <a:solidFill>
                  <a:schemeClr val="tx1"/>
                </a:solidFill>
              </a:rPr>
              <a:t>() .</a:t>
            </a:r>
          </a:p>
        </p:txBody>
      </p:sp>
    </p:spTree>
    <p:extLst>
      <p:ext uri="{BB962C8B-B14F-4D97-AF65-F5344CB8AC3E}">
        <p14:creationId xmlns:p14="http://schemas.microsoft.com/office/powerpoint/2010/main" val="2580035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21AF-65CA-40B8-8970-68094023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routes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6F051-9AFC-4B73-B29D-714C626E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FD977F-F625-4E25-A09B-A9EC414D5C8E}"/>
              </a:ext>
            </a:extLst>
          </p:cNvPr>
          <p:cNvSpPr/>
          <p:nvPr/>
        </p:nvSpPr>
        <p:spPr>
          <a:xfrm>
            <a:off x="838200" y="1687353"/>
            <a:ext cx="101225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app.get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'/:request*'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(req, res)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defaultErrorMessage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'GET'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req.params.request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res.sendStatus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404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app.post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'/:request*'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(req, res)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defaultErrorMessage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'POST'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req.params.request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res.sendStatus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404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})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etc.</a:t>
            </a:r>
          </a:p>
          <a:p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defaultErrorMessage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(method: string, request: string): string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`unknown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request "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"`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D3973-C26B-4844-A1A2-A29487FB85BE}"/>
              </a:ext>
            </a:extLst>
          </p:cNvPr>
          <p:cNvSpPr txBox="1"/>
          <p:nvPr/>
        </p:nvSpPr>
        <p:spPr>
          <a:xfrm>
            <a:off x="8746587" y="1935056"/>
            <a:ext cx="344541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Any request that does not match any of the routes will reach Express's default 404 catcher.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 found it useful to have my own default routes, so I would be sure what was going on.</a:t>
            </a:r>
          </a:p>
        </p:txBody>
      </p:sp>
    </p:spTree>
    <p:extLst>
      <p:ext uri="{BB962C8B-B14F-4D97-AF65-F5344CB8AC3E}">
        <p14:creationId xmlns:p14="http://schemas.microsoft.com/office/powerpoint/2010/main" val="3296286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F5D1-637C-4E99-9B7E-CFC7008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Outline of this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381D-29B3-491E-886B-F9B362429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of 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 of the protocol for our example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Demo of the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Structure of a server in express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Codewalk</a:t>
            </a:r>
            <a:r>
              <a:rPr lang="en-US" dirty="0"/>
              <a:t> of the server, with discussion of the development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0051-B35E-47F9-BDAC-1CE0452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4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prepared to:</a:t>
            </a:r>
          </a:p>
          <a:p>
            <a:pPr lvl="1"/>
            <a:r>
              <a:rPr lang="en-US" dirty="0"/>
              <a:t>Explain the structure of a server in express.js</a:t>
            </a:r>
          </a:p>
          <a:p>
            <a:pPr lvl="1"/>
            <a:r>
              <a:rPr lang="en-US" dirty="0"/>
              <a:t>Define 'middleware' and 'route' in the context of an express.js server</a:t>
            </a:r>
          </a:p>
          <a:p>
            <a:pPr lvl="1"/>
            <a:r>
              <a:rPr lang="en-US" dirty="0"/>
              <a:t>Build a server for a simple REST protocol in express.js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54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82C9-1CF8-40AE-A725-0968E5F1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D61F8-F8AD-4DBB-8160-3A2A2DFC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71048-C09E-4AA0-A373-2A42FFDB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A807E73-8E10-49FA-A4B6-D0453AFED611}"/>
              </a:ext>
            </a:extLst>
          </p:cNvPr>
          <p:cNvSpPr txBox="1">
            <a:spLocks/>
          </p:cNvSpPr>
          <p:nvPr/>
        </p:nvSpPr>
        <p:spPr>
          <a:xfrm>
            <a:off x="990600" y="1652560"/>
            <a:ext cx="78873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Come to class, prepared with questions!</a:t>
            </a:r>
          </a:p>
          <a:p>
            <a:r>
              <a:rPr lang="en-US" dirty="0"/>
              <a:t>Think of some ways in which this transcript server might be improved or extended.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3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F5D1-637C-4E99-9B7E-CFC7008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381D-29B3-491E-886B-F9B362429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of 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 of the protocol for our example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Demo of the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Structure of a server in express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Codewalk</a:t>
            </a:r>
            <a:r>
              <a:rPr lang="en-US" dirty="0"/>
              <a:t> of the server, with discussion of the development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0051-B35E-47F9-BDAC-1CE0452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363-8471-4295-93DE-677E78F5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REST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041C2-50C7-40E6-8D50-ADBC4E87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Single Server</a:t>
            </a:r>
          </a:p>
          <a:p>
            <a:pPr lvl="1"/>
            <a:r>
              <a:rPr lang="en-US" dirty="0"/>
              <a:t>Client calls server, server responds.  That's it.</a:t>
            </a:r>
          </a:p>
          <a:p>
            <a:pPr lvl="1"/>
            <a:r>
              <a:rPr lang="en-US" dirty="0"/>
              <a:t>Separation of concerns:  client doesn't worry about data, server doesn't worry about UI</a:t>
            </a:r>
          </a:p>
          <a:p>
            <a:pPr lvl="1"/>
            <a:r>
              <a:rPr lang="en-US" dirty="0"/>
              <a:t>Server may pass request on to other machines, but that's not visible to the client</a:t>
            </a:r>
          </a:p>
          <a:p>
            <a:r>
              <a:rPr lang="en-US" dirty="0"/>
              <a:t>Stateless</a:t>
            </a:r>
          </a:p>
          <a:p>
            <a:pPr lvl="1"/>
            <a:r>
              <a:rPr lang="en-US" dirty="0"/>
              <a:t>No session state in the server</a:t>
            </a:r>
          </a:p>
          <a:p>
            <a:pPr lvl="1"/>
            <a:r>
              <a:rPr lang="en-US" dirty="0"/>
              <a:t>Each client request must contain all the information the server needs to process the request</a:t>
            </a:r>
          </a:p>
          <a:p>
            <a:r>
              <a:rPr lang="en-US" dirty="0"/>
              <a:t>Uniform Interface </a:t>
            </a:r>
          </a:p>
          <a:p>
            <a:pPr lvl="1"/>
            <a:r>
              <a:rPr lang="en-US" dirty="0"/>
              <a:t>associate URIs with resources</a:t>
            </a:r>
          </a:p>
          <a:p>
            <a:r>
              <a:rPr lang="en-US" dirty="0"/>
              <a:t>Uniform </a:t>
            </a:r>
            <a:r>
              <a:rPr lang="en-US" dirty="0" err="1"/>
              <a:t>Cacheability</a:t>
            </a:r>
            <a:endParaRPr lang="en-US" dirty="0"/>
          </a:p>
          <a:p>
            <a:pPr lvl="1"/>
            <a:r>
              <a:rPr lang="en-US" dirty="0"/>
              <a:t>requests must classify themselves as cacheable or not.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B9DDC-DE83-4559-A8B8-358A0CD8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9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13D-A05B-45A9-9896-5894169B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Interface:</a:t>
            </a:r>
            <a:br>
              <a:rPr lang="en-US" dirty="0"/>
            </a:br>
            <a:r>
              <a:rPr lang="en-US" dirty="0"/>
              <a:t>Nouns are represented as URIs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8AD3-FCBD-4FD6-AEBF-B423B842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 RESTful system, the server is visualized as a store of resources (nouns), each of which has some data associated with it.</a:t>
            </a:r>
          </a:p>
          <a:p>
            <a:r>
              <a:rPr lang="en-US" dirty="0"/>
              <a:t>URIs represent these resources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/cities/</a:t>
            </a:r>
            <a:r>
              <a:rPr lang="en-US" dirty="0" err="1">
                <a:latin typeface="Consolas" panose="020B0609020204030204" pitchFamily="49" charset="0"/>
              </a:rPr>
              <a:t>losangeles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/transcripts/00345/graduate  </a:t>
            </a:r>
            <a:r>
              <a:rPr lang="en-US" dirty="0"/>
              <a:t>(student 00345 has several transcripts in the system; this is the graduate one)</a:t>
            </a:r>
          </a:p>
          <a:p>
            <a:r>
              <a:rPr lang="en-US" dirty="0"/>
              <a:t>Anti-examples:     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Menlo Regular"/>
              </a:rPr>
              <a:t>/</a:t>
            </a:r>
            <a:r>
              <a:rPr lang="en-US" dirty="0" err="1">
                <a:latin typeface="Consolas" panose="020B0609020204030204" pitchFamily="49" charset="0"/>
                <a:sym typeface="Menlo Regular"/>
              </a:rPr>
              <a:t>getCity</a:t>
            </a:r>
            <a:r>
              <a:rPr lang="en-US" dirty="0">
                <a:latin typeface="Consolas" panose="020B0609020204030204" pitchFamily="49" charset="0"/>
                <a:sym typeface="Menlo Regular"/>
              </a:rPr>
              <a:t>/</a:t>
            </a:r>
            <a:r>
              <a:rPr lang="en-US" dirty="0" err="1">
                <a:latin typeface="Consolas" panose="020B0609020204030204" pitchFamily="49" charset="0"/>
                <a:sym typeface="Menlo Regular"/>
              </a:rPr>
              <a:t>losangeles</a:t>
            </a:r>
            <a:endParaRPr lang="en-US" dirty="0">
              <a:latin typeface="Consolas" panose="020B0609020204030204" pitchFamily="49" charset="0"/>
              <a:sym typeface="Menlo Regular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sym typeface="Menlo Regular"/>
              </a:rPr>
              <a:t>/</a:t>
            </a:r>
            <a:r>
              <a:rPr lang="en-US" dirty="0" err="1">
                <a:latin typeface="Consolas" panose="020B0609020204030204" pitchFamily="49" charset="0"/>
                <a:sym typeface="Menlo Regular"/>
              </a:rPr>
              <a:t>getCitybyID</a:t>
            </a:r>
            <a:r>
              <a:rPr lang="en-US" dirty="0">
                <a:latin typeface="Consolas" panose="020B0609020204030204" pitchFamily="49" charset="0"/>
                <a:sym typeface="Menlo Regular"/>
              </a:rPr>
              <a:t>/50654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Menlo Regular"/>
              </a:rPr>
              <a:t>/</a:t>
            </a:r>
            <a:r>
              <a:rPr lang="en-US" dirty="0" err="1">
                <a:latin typeface="Consolas" panose="020B0609020204030204" pitchFamily="49" charset="0"/>
                <a:sym typeface="Menlo Regular"/>
              </a:rPr>
              <a:t>Cities.php?id</a:t>
            </a:r>
            <a:r>
              <a:rPr lang="en-US" dirty="0">
                <a:latin typeface="Consolas" panose="020B0609020204030204" pitchFamily="49" charset="0"/>
                <a:sym typeface="Menlo Regular"/>
              </a:rPr>
              <a:t>=50654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53B94-0071-4F34-BB2E-E2162481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40E7D-8B97-495A-9123-D14C0D90BDD2}"/>
              </a:ext>
            </a:extLst>
          </p:cNvPr>
          <p:cNvSpPr/>
          <p:nvPr/>
        </p:nvSpPr>
        <p:spPr>
          <a:xfrm>
            <a:off x="8817571" y="3445148"/>
            <a:ext cx="2743199" cy="240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Useful heuristic:  if you were keeping this data in a bunch of files, what would the directory structure look like?</a:t>
            </a:r>
          </a:p>
          <a:p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But you don't have to actually keep the data in that way. </a:t>
            </a:r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3BBC1-47DC-4F12-BD55-85F437AF142A}"/>
              </a:ext>
            </a:extLst>
          </p:cNvPr>
          <p:cNvSpPr/>
          <p:nvPr/>
        </p:nvSpPr>
        <p:spPr>
          <a:xfrm>
            <a:off x="8817571" y="2286685"/>
            <a:ext cx="2743199" cy="974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We prefer plural nouns for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toplevel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resources, as you see here.  </a:t>
            </a:r>
          </a:p>
        </p:txBody>
      </p:sp>
    </p:spTree>
    <p:extLst>
      <p:ext uri="{BB962C8B-B14F-4D97-AF65-F5344CB8AC3E}">
        <p14:creationId xmlns:p14="http://schemas.microsoft.com/office/powerpoint/2010/main" val="26184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6D9C-DEF5-4E19-83B1-660BD2FD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 are represented as http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7D378-1043-401F-A839-4103FFB07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REST, there are exactly four things you can do with a resource:</a:t>
            </a:r>
          </a:p>
          <a:p>
            <a:r>
              <a:rPr lang="en-US" dirty="0"/>
              <a:t>POST: request the server to create a resource</a:t>
            </a:r>
          </a:p>
          <a:p>
            <a:pPr lvl="1"/>
            <a:r>
              <a:rPr lang="en-US" dirty="0"/>
              <a:t>there are several ways in which the value for the new resource can be transmitted (more In a minute)</a:t>
            </a:r>
          </a:p>
          <a:p>
            <a:r>
              <a:rPr lang="en-US" dirty="0"/>
              <a:t>GET: request the server to respond with a representation of the resource</a:t>
            </a:r>
          </a:p>
          <a:p>
            <a:r>
              <a:rPr lang="en-US" dirty="0"/>
              <a:t>PUT: request the server to replace the value of the resource by the given value</a:t>
            </a:r>
          </a:p>
          <a:p>
            <a:r>
              <a:rPr lang="en-US" dirty="0"/>
              <a:t>DELETE: request the server to delete the resource	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E5C03-C3AA-4861-A4C0-E3180364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6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70C7-B340-4073-86CC-3471F7FC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Associating parameters with a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7A3A-AF61-464D-91D4-BF67611F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9255370" cy="4795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There are at least 3 ways to associate parameters with a request: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path parameters</a:t>
            </a:r>
            <a:r>
              <a:rPr lang="en-US" dirty="0"/>
              <a:t>.  These specify portions of the path to the resource.  For example, your REST protocol might allow a path like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r>
              <a:rPr lang="en-US" dirty="0">
                <a:latin typeface="Consolas" panose="020B0609020204030204" pitchFamily="49" charset="0"/>
              </a:rPr>
              <a:t>/transcripts/00345/graduate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query parameters</a:t>
            </a:r>
            <a:r>
              <a:rPr lang="en-US" dirty="0"/>
              <a:t>.  These are part of the URI and are typically used as search items.  For example, your REST protocol might allow a path like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/transcripts/</a:t>
            </a:r>
            <a:r>
              <a:rPr lang="en-US" dirty="0" err="1">
                <a:latin typeface="Consolas" panose="020B0609020204030204" pitchFamily="49" charset="0"/>
              </a:rPr>
              <a:t>graduate?lastname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covey&amp;firstname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avery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body parameters</a:t>
            </a:r>
            <a:r>
              <a:rPr lang="en-US" dirty="0"/>
              <a:t>.  These occur in the body of the request.  They could be formatted in JSON or www-</a:t>
            </a:r>
            <a:r>
              <a:rPr lang="en-US" dirty="0" err="1"/>
              <a:t>urlencoded</a:t>
            </a:r>
            <a:r>
              <a:rPr lang="en-US" dirty="0"/>
              <a:t> (like our query parameters above) or anything else.   This choice is up to the protocol designer.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F7CAC-D603-4A40-9124-FD5EB11A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F29D-0AA8-4862-B590-E4600519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Protocol for our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2494B-C6FE-4CEE-8CF9-4676C426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C5481-68CA-438C-8861-E65C973A62A4}"/>
              </a:ext>
            </a:extLst>
          </p:cNvPr>
          <p:cNvSpPr/>
          <p:nvPr/>
        </p:nvSpPr>
        <p:spPr>
          <a:xfrm>
            <a:off x="838200" y="1451549"/>
            <a:ext cx="112881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POST /transcripts  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adds a new student to the database,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returns an ID for this student.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requires a body parameter 'name',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url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-encoded (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eg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name=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avery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Multiple students may have the same name.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GET  /transcripts/:ID         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returns transcript for student with given ID.  Fails if no such student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DELETE /transcripts/:ID        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 deletes transcript for student with the given ID, fails if no such student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POST /transcripts/: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courseNumber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adds an entry in this student's transcript with given name and course.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Requires a body parameter 'grade',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url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-encoded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Fails if there is already an entry for this course in the student's transcript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GET  /transcripts/: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courseNumber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 returns the student's grade in the specified course.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Fails if student or course is missing.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GET  /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studentids?name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=string   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 returns list of IDs for student with the given name</a:t>
            </a: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D18AE-9BC2-4E6F-BD22-F7CA8B11D166}"/>
              </a:ext>
            </a:extLst>
          </p:cNvPr>
          <p:cNvSpPr/>
          <p:nvPr/>
        </p:nvSpPr>
        <p:spPr>
          <a:xfrm>
            <a:off x="9000452" y="825040"/>
            <a:ext cx="2743199" cy="1489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Remember the heuristic:  if you were keeping this data in a bunch of files, what would the directory structure look like?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6698AB07-991A-4D77-9C60-6663F993B9D1}"/>
              </a:ext>
            </a:extLst>
          </p:cNvPr>
          <p:cNvSpPr/>
          <p:nvPr/>
        </p:nvSpPr>
        <p:spPr>
          <a:xfrm>
            <a:off x="8149278" y="5688301"/>
            <a:ext cx="2743199" cy="1026962"/>
          </a:xfrm>
          <a:prstGeom prst="leftArrow">
            <a:avLst>
              <a:gd name="adj1" fmla="val 58961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Reflects a different view of the data</a:t>
            </a:r>
          </a:p>
        </p:txBody>
      </p:sp>
    </p:spTree>
    <p:extLst>
      <p:ext uri="{BB962C8B-B14F-4D97-AF65-F5344CB8AC3E}">
        <p14:creationId xmlns:p14="http://schemas.microsoft.com/office/powerpoint/2010/main" val="151367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09BD-ACE2-4B97-8BE6-ED7290D70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Development: first we built our information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36E24-0C61-4C8F-83FE-E1B4F411B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because it looks like a hierarchical structure doesn't mean you must represent it that way.</a:t>
            </a:r>
          </a:p>
          <a:p>
            <a:r>
              <a:rPr lang="en-US" dirty="0"/>
              <a:t>We wrote a TypeScript module (file) called </a:t>
            </a:r>
            <a:r>
              <a:rPr lang="en-US" dirty="0" err="1"/>
              <a:t>transcriptManager.ts</a:t>
            </a:r>
            <a:r>
              <a:rPr lang="en-US" dirty="0"/>
              <a:t> that exported some types: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a bunch of functions: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9C1A6-DCF4-428B-8466-9A3ABD90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E7BE-723A-4807-9B54-4BBBD195F65A}"/>
              </a:ext>
            </a:extLst>
          </p:cNvPr>
          <p:cNvSpPr/>
          <p:nvPr/>
        </p:nvSpPr>
        <p:spPr>
          <a:xfrm>
            <a:off x="1373943" y="3429000"/>
            <a:ext cx="8297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number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Student = 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number,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string}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Course = string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CourseGrade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course:Course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grade:number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Transcript = 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student:Student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grades:CourseGrade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[]}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7CEFB-AD69-4685-9706-542CF78087AD}"/>
              </a:ext>
            </a:extLst>
          </p:cNvPr>
          <p:cNvSpPr/>
          <p:nvPr/>
        </p:nvSpPr>
        <p:spPr>
          <a:xfrm>
            <a:off x="8610601" y="5008620"/>
            <a:ext cx="2743199" cy="1567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CourseName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probably would have been a better name than Course, sorry.  What other names could have been improved here?</a:t>
            </a:r>
          </a:p>
        </p:txBody>
      </p:sp>
    </p:spTree>
    <p:extLst>
      <p:ext uri="{BB962C8B-B14F-4D97-AF65-F5344CB8AC3E}">
        <p14:creationId xmlns:p14="http://schemas.microsoft.com/office/powerpoint/2010/main" val="216422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10313</TotalTime>
  <Words>3281</Words>
  <Application>Microsoft Office PowerPoint</Application>
  <PresentationFormat>Widescreen</PresentationFormat>
  <Paragraphs>352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Verdana</vt:lpstr>
      <vt:lpstr>Consolas</vt:lpstr>
      <vt:lpstr>Lucida Console</vt:lpstr>
      <vt:lpstr>Ink Free</vt:lpstr>
      <vt:lpstr>Calibri</vt:lpstr>
      <vt:lpstr>Arial</vt:lpstr>
      <vt:lpstr>Office Theme</vt:lpstr>
      <vt:lpstr>CS 4350: Fundamentals of Software Engineering CS 5500: Foundations of Software Engineering  Lesson 3.4: Building a REST server</vt:lpstr>
      <vt:lpstr>Learning Objectives for this Lesson</vt:lpstr>
      <vt:lpstr>Outline of this Lesson</vt:lpstr>
      <vt:lpstr>1. REST Principles</vt:lpstr>
      <vt:lpstr>Uniform Interface: Nouns are represented as URIs</vt:lpstr>
      <vt:lpstr>Verbs are represented as http methods</vt:lpstr>
      <vt:lpstr>Associating parameters with a request</vt:lpstr>
      <vt:lpstr>The Protocol for our example</vt:lpstr>
      <vt:lpstr>Development: first we built our information store</vt:lpstr>
      <vt:lpstr>Functions exported by transcriptManager (1)</vt:lpstr>
      <vt:lpstr>Functions exported by transcriptManager (2)</vt:lpstr>
      <vt:lpstr>Testing the transcriptManager</vt:lpstr>
      <vt:lpstr>Starting the server</vt:lpstr>
      <vt:lpstr>Interacting with the server from the command line</vt:lpstr>
      <vt:lpstr>Interacting with the server from the command line</vt:lpstr>
      <vt:lpstr>Structure of an express server</vt:lpstr>
      <vt:lpstr>Install the middleware</vt:lpstr>
      <vt:lpstr>Install a route for each request in the protocol</vt:lpstr>
      <vt:lpstr>POST /transcripts</vt:lpstr>
      <vt:lpstr>GET /transcripts/:id</vt:lpstr>
      <vt:lpstr>GET /studentids?name=theName</vt:lpstr>
      <vt:lpstr>DELETE /transcripts/:id</vt:lpstr>
      <vt:lpstr>Default routes</vt:lpstr>
      <vt:lpstr>Review: Outline of this Lesson</vt:lpstr>
      <vt:lpstr>Review: Learning Objective for this Lesson</vt:lpstr>
      <vt:lpstr>Next steps...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Mitchell Wand</cp:lastModifiedBy>
  <cp:revision>246</cp:revision>
  <dcterms:created xsi:type="dcterms:W3CDTF">2021-01-07T15:19:22Z</dcterms:created>
  <dcterms:modified xsi:type="dcterms:W3CDTF">2021-02-01T22:24:20Z</dcterms:modified>
</cp:coreProperties>
</file>